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sldIdLst>
    <p:sldId id="256" r:id="rId2"/>
    <p:sldId id="257" r:id="rId3"/>
    <p:sldId id="258" r:id="rId4"/>
    <p:sldId id="284" r:id="rId5"/>
    <p:sldId id="263" r:id="rId6"/>
    <p:sldId id="285" r:id="rId7"/>
    <p:sldId id="286" r:id="rId8"/>
    <p:sldId id="287" r:id="rId9"/>
    <p:sldId id="288" r:id="rId10"/>
    <p:sldId id="265" r:id="rId11"/>
    <p:sldId id="266" r:id="rId12"/>
    <p:sldId id="267" r:id="rId13"/>
    <p:sldId id="268" r:id="rId14"/>
    <p:sldId id="313" r:id="rId15"/>
    <p:sldId id="302" r:id="rId16"/>
    <p:sldId id="269" r:id="rId17"/>
    <p:sldId id="306" r:id="rId18"/>
    <p:sldId id="271" r:id="rId19"/>
    <p:sldId id="277" r:id="rId20"/>
    <p:sldId id="278" r:id="rId21"/>
    <p:sldId id="279" r:id="rId22"/>
    <p:sldId id="293" r:id="rId23"/>
    <p:sldId id="280" r:id="rId24"/>
    <p:sldId id="281" r:id="rId25"/>
    <p:sldId id="310" r:id="rId26"/>
    <p:sldId id="312" r:id="rId27"/>
    <p:sldId id="307" r:id="rId28"/>
    <p:sldId id="309" r:id="rId29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2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0.xml"/><Relationship Id="rId1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68CCEA2-0D6D-4422-A522-666FA08AE75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25586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MS PMincho" pitchFamily="18" charset="-128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7CBC2-93FF-4E96-B205-A551E15101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6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392E5-81FF-4AF9-8BF6-5E6CB0D98A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AD4CD-EE98-407E-AE3F-26C2F2A8B2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8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2FA22-AF83-4AFF-B763-3B48624767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A3A0D-39AF-463B-B255-33D36654E3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3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A0787-DA9F-45D0-93AD-D2CEDB26E8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3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F88DED-9B66-4CDE-854F-1BD3F0313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48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8575B4-238C-4CE9-9854-D1169100F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C4A763-6A61-40D9-A9CF-0765C4D8E5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F97E4-AB63-4F12-9987-D96D6F824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1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a-I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42A6A-1D53-4D3A-8509-AB3FCE8726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3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latin typeface="Arial" pitchFamily="34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B4B35DE-5810-4333-A5C8-32E6BCBC0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Times New Roman" pitchFamily="18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audio" Target="../media/media13.wma"/><Relationship Id="rId7" Type="http://schemas.openxmlformats.org/officeDocument/2006/relationships/oleObject" Target="../embeddings/oleObject2.bin"/><Relationship Id="rId2" Type="http://schemas.microsoft.com/office/2007/relationships/media" Target="../media/media13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audio" Target="../media/media17.wma"/><Relationship Id="rId7" Type="http://schemas.openxmlformats.org/officeDocument/2006/relationships/oleObject" Target="../embeddings/oleObject4.bin"/><Relationship Id="rId2" Type="http://schemas.microsoft.com/office/2007/relationships/media" Target="../media/media17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wma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ma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/vision/retina.html#c2" TargetMode="External"/><Relationship Id="rId2" Type="http://schemas.openxmlformats.org/officeDocument/2006/relationships/hyperlink" Target="http://hyperphysics.phy-astr.gsu.edu/hbase/vision/colcon.html#c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yperphysics.phy-astr.gsu.edu/hbase/vision/bright.html#c2" TargetMode="External"/><Relationship Id="rId5" Type="http://schemas.openxmlformats.org/officeDocument/2006/relationships/hyperlink" Target="http://hyperphysics.phy-astr.gsu.edu/hbase/vision/rodcone.html#c4" TargetMode="External"/><Relationship Id="rId4" Type="http://schemas.openxmlformats.org/officeDocument/2006/relationships/hyperlink" Target="http://hyperphysics.phy-astr.gsu.edu/hbase/vision/rodcone.html#c3b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/vision/rodcone.html#c3" TargetMode="External"/><Relationship Id="rId2" Type="http://schemas.openxmlformats.org/officeDocument/2006/relationships/hyperlink" Target="http://hyperphysics.phy-astr.gsu.edu/hbase/vision/rodcone.html#c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yperphysics.phy-astr.gsu.edu/hbase/mod2.html#c3" TargetMode="External"/><Relationship Id="rId4" Type="http://schemas.openxmlformats.org/officeDocument/2006/relationships/hyperlink" Target="http://hyperphysics.phy-astr.gsu.edu/hbase/vision/bright.html#c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895A2E-CBC4-4FE7-AB54-672A2B6CD7E9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Color Processing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3048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AE3D6B-03B1-45D2-962A-7979A0B17D58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 smtClean="0">
                <a:ea typeface="MS PGothic" panose="020B0600070205080204" pitchFamily="34" charset="-128"/>
              </a:rPr>
              <a:t>HSV</a:t>
            </a:r>
            <a:r>
              <a:rPr lang="en-US" altLang="ja-JP" dirty="0" smtClean="0">
                <a:ea typeface="MS PGothic" panose="020B0600070205080204" pitchFamily="34" charset="-128"/>
              </a:rPr>
              <a:t>(</a:t>
            </a:r>
            <a:r>
              <a:rPr lang="en-US" altLang="ja-JP" dirty="0" err="1" smtClean="0">
                <a:ea typeface="MS PGothic" panose="020B0600070205080204" pitchFamily="34" charset="-128"/>
              </a:rPr>
              <a:t>HSI</a:t>
            </a:r>
            <a:r>
              <a:rPr lang="en-US" altLang="ja-JP" dirty="0" smtClean="0">
                <a:ea typeface="MS PGothic" panose="020B0600070205080204" pitchFamily="34" charset="-128"/>
              </a:rPr>
              <a:t>) Color Model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b="1" dirty="0" smtClean="0">
                <a:ea typeface="MS PGothic" panose="020B0600070205080204" pitchFamily="34" charset="-128"/>
              </a:rPr>
              <a:t>H</a:t>
            </a:r>
            <a:r>
              <a:rPr lang="en-US" altLang="ja-JP" dirty="0" smtClean="0">
                <a:ea typeface="MS PGothic" panose="020B0600070205080204" pitchFamily="34" charset="-128"/>
              </a:rPr>
              <a:t>ue: true color attribute</a:t>
            </a:r>
          </a:p>
          <a:p>
            <a:pPr eaLnBrk="1" hangingPunct="1"/>
            <a:r>
              <a:rPr lang="en-US" altLang="ja-JP" b="1" dirty="0" smtClean="0">
                <a:ea typeface="MS PGothic" panose="020B0600070205080204" pitchFamily="34" charset="-128"/>
              </a:rPr>
              <a:t>S</a:t>
            </a:r>
            <a:r>
              <a:rPr lang="en-US" altLang="ja-JP" dirty="0" smtClean="0">
                <a:ea typeface="MS PGothic" panose="020B0600070205080204" pitchFamily="34" charset="-128"/>
              </a:rPr>
              <a:t>aturation: amount that the color is diluted by white 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pure red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</a:t>
            </a:r>
            <a:r>
              <a:rPr lang="en-US" altLang="ja-JP" dirty="0" smtClean="0">
                <a:ea typeface="MS PGothic" panose="020B0600070205080204" pitchFamily="34" charset="-128"/>
              </a:rPr>
              <a:t> high saturation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light red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ja-JP" dirty="0" smtClean="0">
                <a:ea typeface="MS PGothic" panose="020B0600070205080204" pitchFamily="34" charset="-128"/>
              </a:rPr>
              <a:t>low saturation</a:t>
            </a:r>
          </a:p>
          <a:p>
            <a:pPr eaLnBrk="1" hangingPunct="1"/>
            <a:r>
              <a:rPr lang="en-US" altLang="ja-JP" b="1" dirty="0" smtClean="0">
                <a:ea typeface="MS PGothic" panose="020B0600070205080204" pitchFamily="34" charset="-128"/>
              </a:rPr>
              <a:t>V</a:t>
            </a:r>
            <a:r>
              <a:rPr lang="en-US" altLang="ja-JP" dirty="0" smtClean="0">
                <a:ea typeface="MS PGothic" panose="020B0600070205080204" pitchFamily="34" charset="-128"/>
              </a:rPr>
              <a:t>alue: degree of brightness</a:t>
            </a:r>
            <a:endParaRPr lang="en-US" altLang="ja-JP" b="1" dirty="0" smtClean="0">
              <a:ea typeface="MS PGothic" panose="020B0600070205080204" pitchFamily="34" charset="-12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5113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E2262A-8224-4DB2-B69E-75FBE24D508B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HSV Color Space</a:t>
            </a:r>
          </a:p>
        </p:txBody>
      </p:sp>
      <p:pic>
        <p:nvPicPr>
          <p:cNvPr id="13317" name="Picture 7" descr="HSV_cone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1138" y="1303338"/>
            <a:ext cx="6181725" cy="4945062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518" y="1524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952575-6912-4D2A-AD66-1E44126F53E4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HSV </a:t>
            </a:r>
            <a:r>
              <a:rPr lang="en-US" altLang="ja-JP" smtClean="0">
                <a:ea typeface="MS PGothic" panose="020B0600070205080204" pitchFamily="34" charset="-128"/>
                <a:cs typeface="Times New Roman" panose="02020603050405020304" pitchFamily="18" charset="0"/>
                <a:sym typeface="Symbol" panose="05050102010706020507" pitchFamily="18" charset="2"/>
              </a:rPr>
              <a:t> RGB</a:t>
            </a:r>
            <a:r>
              <a:rPr lang="en-US" altLang="ja-JP" smtClean="0"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838200" y="1497013"/>
          <a:ext cx="2971800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数式" r:id="rId5" imgW="1308100" imgH="850900" progId="Equation.3">
                  <p:embed/>
                </p:oleObj>
              </mc:Choice>
              <mc:Fallback>
                <p:oleObj name="数式" r:id="rId5" imgW="1308100" imgH="85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97013"/>
                        <a:ext cx="2971800" cy="193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6"/>
          <p:cNvGraphicFramePr>
            <a:graphicFrameLocks noChangeAspect="1"/>
          </p:cNvGraphicFramePr>
          <p:nvPr/>
        </p:nvGraphicFramePr>
        <p:xfrm>
          <a:off x="1066800" y="3505200"/>
          <a:ext cx="4572000" cy="267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数式" r:id="rId7" imgW="2235200" imgH="1308100" progId="Equation.3">
                  <p:embed/>
                </p:oleObj>
              </mc:Choice>
              <mc:Fallback>
                <p:oleObj name="数式" r:id="rId7" imgW="2235200" imgH="1308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505200"/>
                        <a:ext cx="4572000" cy="267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800" y="457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C1B8E1-D34C-4DFF-A2DF-3F0AE6990788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HSV: MATLAB Command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7924800" cy="4114800"/>
          </a:xfrm>
        </p:spPr>
        <p:txBody>
          <a:bodyPr/>
          <a:lstStyle/>
          <a:p>
            <a:pPr eaLnBrk="1" hangingPunct="1"/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</a:t>
            </a:r>
            <a:r>
              <a:rPr lang="en-US" altLang="ja-JP" dirty="0" smtClean="0">
                <a:ea typeface="MS PGothic" panose="020B0600070205080204" pitchFamily="34" charset="-128"/>
                <a:sym typeface="Wingdings" panose="05000000000000000000" pitchFamily="2" charset="2"/>
              </a:rPr>
              <a:t> </a:t>
            </a:r>
            <a:r>
              <a:rPr lang="en-US" altLang="ja-JP" dirty="0" err="1" smtClean="0">
                <a:ea typeface="MS PGothic" panose="020B0600070205080204" pitchFamily="34" charset="-128"/>
                <a:sym typeface="Wingdings" panose="05000000000000000000" pitchFamily="2" charset="2"/>
              </a:rPr>
              <a:t>HSV</a:t>
            </a:r>
            <a:endParaRPr lang="en-US" altLang="ja-JP" dirty="0" smtClean="0">
              <a:ea typeface="MS PGothic" panose="020B0600070205080204" pitchFamily="34" charset="-128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MATLAB:</a:t>
            </a:r>
            <a:r>
              <a:rPr lang="en-US" altLang="ja-JP" dirty="0" smtClean="0"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ja-JP" dirty="0" err="1" smtClean="0">
                <a:latin typeface="Arial" panose="020B0604020202020204" pitchFamily="34" charset="0"/>
                <a:ea typeface="MS PGothic" panose="020B0600070205080204" pitchFamily="34" charset="-128"/>
              </a:rPr>
              <a:t>rgb2hsv</a:t>
            </a:r>
            <a:r>
              <a:rPr lang="en-US" altLang="ja-JP" dirty="0" smtClean="0">
                <a:latin typeface="Arial" panose="020B0604020202020204" pitchFamily="34" charset="0"/>
                <a:ea typeface="MS PGothic" panose="020B0600070205080204" pitchFamily="34" charset="-128"/>
              </a:rPr>
              <a:t>(</a:t>
            </a:r>
            <a:r>
              <a:rPr lang="en-US" altLang="ja-JP" i="1" dirty="0" smtClean="0">
                <a:latin typeface="Arial" panose="020B0604020202020204" pitchFamily="34" charset="0"/>
                <a:ea typeface="MS PGothic" panose="020B0600070205080204" pitchFamily="34" charset="-128"/>
              </a:rPr>
              <a:t>Red, Green, Blue</a:t>
            </a:r>
            <a:r>
              <a:rPr lang="en-US" altLang="ja-JP" dirty="0" smtClean="0">
                <a:latin typeface="Arial" panose="020B0604020202020204" pitchFamily="34" charset="0"/>
                <a:ea typeface="MS PGothic" panose="020B0600070205080204" pitchFamily="34" charset="-128"/>
              </a:rPr>
              <a:t>);</a:t>
            </a:r>
            <a:endParaRPr lang="en-US" altLang="ja-JP" dirty="0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ja-JP" dirty="0" err="1" smtClean="0">
                <a:ea typeface="MS PGothic" panose="020B0600070205080204" pitchFamily="34" charset="-128"/>
              </a:rPr>
              <a:t>HSV</a:t>
            </a:r>
            <a:r>
              <a:rPr lang="en-US" altLang="ja-JP" dirty="0" err="1" smtClean="0">
                <a:ea typeface="MS PGothic" panose="020B0600070205080204" pitchFamily="34" charset="-128"/>
                <a:sym typeface="Wingdings" panose="05000000000000000000" pitchFamily="2" charset="2"/>
              </a:rPr>
              <a:t>RGB</a:t>
            </a:r>
            <a:endParaRPr lang="en-US" altLang="ja-JP" dirty="0" smtClean="0">
              <a:ea typeface="MS PGothic" panose="020B0600070205080204" pitchFamily="34" charset="-128"/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MATLAB: </a:t>
            </a:r>
            <a:r>
              <a:rPr lang="en-US" altLang="ja-JP" dirty="0" err="1" smtClean="0">
                <a:latin typeface="Arial" panose="020B0604020202020204" pitchFamily="34" charset="0"/>
                <a:ea typeface="MS PGothic" panose="020B0600070205080204" pitchFamily="34" charset="-128"/>
              </a:rPr>
              <a:t>hsv2rgb</a:t>
            </a:r>
            <a:r>
              <a:rPr lang="en-US" altLang="ja-JP" dirty="0" smtClean="0">
                <a:latin typeface="Arial" panose="020B0604020202020204" pitchFamily="34" charset="0"/>
                <a:ea typeface="MS PGothic" panose="020B0600070205080204" pitchFamily="34" charset="-128"/>
              </a:rPr>
              <a:t>(</a:t>
            </a:r>
            <a:r>
              <a:rPr lang="en-US" altLang="ja-JP" i="1" dirty="0" smtClean="0">
                <a:latin typeface="Arial" panose="020B0604020202020204" pitchFamily="34" charset="0"/>
                <a:ea typeface="MS PGothic" panose="020B0600070205080204" pitchFamily="34" charset="-128"/>
              </a:rPr>
              <a:t>Hue, Saturation, Value</a:t>
            </a:r>
            <a:r>
              <a:rPr lang="en-US" altLang="ja-JP" dirty="0" smtClean="0">
                <a:latin typeface="Arial" panose="020B0604020202020204" pitchFamily="34" charset="0"/>
                <a:ea typeface="MS PGothic" panose="020B0600070205080204" pitchFamily="34" charset="-128"/>
              </a:rPr>
              <a:t>);</a:t>
            </a:r>
            <a:endParaRPr lang="en-US" altLang="ja-JP" dirty="0" smtClean="0">
              <a:ea typeface="MS PGothic" panose="020B0600070205080204" pitchFamily="34" charset="-128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918" y="28460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panose="020B0600070205080204" pitchFamily="34" charset="-128"/>
              </a:rPr>
              <a:t>Converting HSV to RGB in </a:t>
            </a:r>
            <a:r>
              <a:rPr lang="en-US" dirty="0" err="1">
                <a:ea typeface="MS PGothic" panose="020B0600070205080204" pitchFamily="34" charset="-128"/>
              </a:rPr>
              <a:t>opencv</a:t>
            </a:r>
            <a:endParaRPr lang="en-US" dirty="0">
              <a:ea typeface="MS PGothic" panose="020B0600070205080204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2FA22-AF83-4AFF-B763-3B486247677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64321" y="1898304"/>
            <a:ext cx="6008055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 Unicode MS" panose="020B0604020202020204" pitchFamily="34" charset="-128"/>
              </a:rPr>
              <a:t>if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source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Arial Unicode MS" panose="020B0604020202020204" pitchFamily="34" charset="-128"/>
              </a:rPr>
              <a:t>'RGB'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 Unicode MS" panose="020B0604020202020204" pitchFamily="34" charset="-128"/>
              </a:rPr>
              <a:t>and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dest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Arial Unicode MS" panose="020B0604020202020204" pitchFamily="34" charset="-128"/>
              </a:rPr>
              <a:t>'HSV'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img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cv2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cvtColor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img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,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cv2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COLOR_RGB2HSV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Arial Unicode MS" panose="020B0604020202020204" pitchFamily="34" charset="-128"/>
              </a:rPr>
              <a:t>elif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source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Arial Unicode MS" panose="020B0604020202020204" pitchFamily="34" charset="-128"/>
              </a:rPr>
              <a:t>'HSV'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 Unicode MS" panose="020B0604020202020204" pitchFamily="34" charset="-128"/>
              </a:rPr>
              <a:t>and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dest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Arial Unicode MS" panose="020B0604020202020204" pitchFamily="34" charset="-128"/>
              </a:rPr>
              <a:t>'RGB'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: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dirty="0">
                <a:solidFill>
                  <a:srgbClr val="000000"/>
                </a:solidFill>
                <a:latin typeface="Arial Unicode MS" panose="020B0604020202020204" pitchFamily="34" charset="-128"/>
              </a:rPr>
              <a:t>	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img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=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cv2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cvtColor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img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,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cv2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.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COLOR_HSV2RGB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Arial Unicode MS" panose="020B0604020202020204" pitchFamily="34" charset="-128"/>
              </a:rPr>
              <a:t>)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Arial Unicode MS" panose="020B0604020202020204" pitchFamily="34" charset="-128"/>
              </a:rPr>
              <a:t>return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img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</a:rPr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639" y="152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1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8FDC90-8CA5-473D-A075-9C781E68B9D5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RGB Image VS HSV Image</a:t>
            </a:r>
          </a:p>
        </p:txBody>
      </p:sp>
      <p:pic>
        <p:nvPicPr>
          <p:cNvPr id="16388" name="Picture 4" descr="180px-Barns_grand_tetons_HSV_separation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1219200"/>
            <a:ext cx="1820863" cy="5440363"/>
          </a:xfrm>
          <a:noFill/>
        </p:spPr>
      </p:pic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2771775" y="1524000"/>
            <a:ext cx="164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RGB Image</a:t>
            </a:r>
          </a:p>
        </p:txBody>
      </p:sp>
      <p:sp>
        <p:nvSpPr>
          <p:cNvPr id="16390" name="Text Box 7"/>
          <p:cNvSpPr txBox="1">
            <a:spLocks noChangeArrowheads="1"/>
          </p:cNvSpPr>
          <p:nvPr/>
        </p:nvSpPr>
        <p:spPr bwMode="auto">
          <a:xfrm>
            <a:off x="2771775" y="2895600"/>
            <a:ext cx="1528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Hue Image</a:t>
            </a:r>
          </a:p>
        </p:txBody>
      </p:sp>
      <p:sp>
        <p:nvSpPr>
          <p:cNvPr id="16391" name="Text Box 8"/>
          <p:cNvSpPr txBox="1">
            <a:spLocks noChangeArrowheads="1"/>
          </p:cNvSpPr>
          <p:nvPr/>
        </p:nvSpPr>
        <p:spPr bwMode="auto">
          <a:xfrm>
            <a:off x="2743200" y="4206875"/>
            <a:ext cx="22717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Saturation Image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(white : low)</a:t>
            </a:r>
          </a:p>
        </p:txBody>
      </p:sp>
      <p:sp>
        <p:nvSpPr>
          <p:cNvPr id="16392" name="Text Box 9"/>
          <p:cNvSpPr txBox="1">
            <a:spLocks noChangeArrowheads="1"/>
          </p:cNvSpPr>
          <p:nvPr/>
        </p:nvSpPr>
        <p:spPr bwMode="auto">
          <a:xfrm>
            <a:off x="2743200" y="5486400"/>
            <a:ext cx="174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Value Image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563" y="3587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19D2DC-B75F-4FDA-A794-748D0C08CF30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YIQ Color Space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Y : luminance, brightness</a:t>
            </a:r>
          </a:p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I, Q: chrominance (color information)</a:t>
            </a:r>
          </a:p>
        </p:txBody>
      </p:sp>
      <p:graphicFrame>
        <p:nvGraphicFramePr>
          <p:cNvPr id="17413" name="Object 4"/>
          <p:cNvGraphicFramePr>
            <a:graphicFrameLocks noChangeAspect="1"/>
          </p:cNvGraphicFramePr>
          <p:nvPr/>
        </p:nvGraphicFramePr>
        <p:xfrm>
          <a:off x="2057400" y="3276600"/>
          <a:ext cx="5029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数式" r:id="rId5" imgW="2336800" imgH="711200" progId="Equation.3">
                  <p:embed/>
                </p:oleObj>
              </mc:Choice>
              <mc:Fallback>
                <p:oleObj name="数式" r:id="rId5" imgW="2336800" imgH="71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276600"/>
                        <a:ext cx="5029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2057400" y="4800600"/>
          <a:ext cx="5029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0" name="数式" r:id="rId7" imgW="2336800" imgH="711200" progId="Equation.3">
                  <p:embed/>
                </p:oleObj>
              </mc:Choice>
              <mc:Fallback>
                <p:oleObj name="数式" r:id="rId7" imgW="2336800" imgH="71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800600"/>
                        <a:ext cx="5029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0" y="37800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548868-56DC-46A6-A2A6-B72AF4E4FE53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RGB</a:t>
            </a:r>
            <a:r>
              <a:rPr lang="en-US" dirty="0" smtClean="0"/>
              <a:t> Image VS </a:t>
            </a:r>
            <a:r>
              <a:rPr lang="en-US" dirty="0" err="1" smtClean="0"/>
              <a:t>YIQ</a:t>
            </a:r>
            <a:r>
              <a:rPr lang="en-US" dirty="0" smtClean="0"/>
              <a:t> Image</a:t>
            </a:r>
          </a:p>
        </p:txBody>
      </p:sp>
      <p:pic>
        <p:nvPicPr>
          <p:cNvPr id="19460" name="Picture 5" descr="180px-YIQ_component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143000"/>
            <a:ext cx="1838325" cy="5486400"/>
          </a:xfrm>
          <a:noFill/>
        </p:spPr>
      </p:pic>
      <p:sp>
        <p:nvSpPr>
          <p:cNvPr id="19462" name="Text Box 8"/>
          <p:cNvSpPr txBox="1">
            <a:spLocks noChangeArrowheads="1"/>
          </p:cNvSpPr>
          <p:nvPr/>
        </p:nvSpPr>
        <p:spPr bwMode="auto">
          <a:xfrm>
            <a:off x="2771775" y="1600200"/>
            <a:ext cx="164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RGB Image</a:t>
            </a:r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2771775" y="2895600"/>
            <a:ext cx="1241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Y Image</a:t>
            </a:r>
          </a:p>
        </p:txBody>
      </p:sp>
      <p:sp>
        <p:nvSpPr>
          <p:cNvPr id="19464" name="Text Box 10"/>
          <p:cNvSpPr txBox="1">
            <a:spLocks noChangeArrowheads="1"/>
          </p:cNvSpPr>
          <p:nvPr/>
        </p:nvSpPr>
        <p:spPr bwMode="auto">
          <a:xfrm>
            <a:off x="2840038" y="4206875"/>
            <a:ext cx="11223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I Image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sz="2400"/>
          </a:p>
        </p:txBody>
      </p:sp>
      <p:sp>
        <p:nvSpPr>
          <p:cNvPr id="19465" name="Text Box 11"/>
          <p:cNvSpPr txBox="1">
            <a:spLocks noChangeArrowheads="1"/>
          </p:cNvSpPr>
          <p:nvPr/>
        </p:nvSpPr>
        <p:spPr bwMode="auto">
          <a:xfrm>
            <a:off x="2797175" y="5486400"/>
            <a:ext cx="1241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/>
              <a:t>Q Image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579" y="27463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B1859B-E147-4232-BE5B-13A5FDF7DB30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Computer Structure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3-dimensional matrix: 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[</a:t>
            </a:r>
            <a:r>
              <a:rPr lang="en-US" altLang="ja-JP" i="1" smtClean="0">
                <a:ea typeface="MS PGothic" panose="020B0600070205080204" pitchFamily="34" charset="-128"/>
              </a:rPr>
              <a:t>row</a:t>
            </a:r>
            <a:r>
              <a:rPr lang="en-US" altLang="ja-JP" smtClean="0">
                <a:ea typeface="MS PGothic" panose="020B0600070205080204" pitchFamily="34" charset="-128"/>
              </a:rPr>
              <a:t>, </a:t>
            </a:r>
            <a:r>
              <a:rPr lang="en-US" altLang="ja-JP" i="1" smtClean="0">
                <a:ea typeface="MS PGothic" panose="020B0600070205080204" pitchFamily="34" charset="-128"/>
              </a:rPr>
              <a:t>column</a:t>
            </a:r>
            <a:r>
              <a:rPr lang="en-US" altLang="ja-JP" smtClean="0">
                <a:ea typeface="MS PGothic" panose="020B0600070205080204" pitchFamily="34" charset="-128"/>
              </a:rPr>
              <a:t>, </a:t>
            </a:r>
            <a:r>
              <a:rPr lang="en-US" altLang="ja-JP" i="1" smtClean="0">
                <a:ea typeface="MS PGothic" panose="020B0600070205080204" pitchFamily="34" charset="-128"/>
              </a:rPr>
              <a:t>color space</a:t>
            </a:r>
            <a:r>
              <a:rPr lang="en-US" altLang="ja-JP" smtClean="0">
                <a:ea typeface="MS PGothic" panose="020B0600070205080204" pitchFamily="34" charset="-128"/>
              </a:rPr>
              <a:t>]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366" y="33527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A2FCF5-F948-4B9C-A1C2-D0CFD3EE9AF5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Contrast Enhancement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Use histogram manipulation (E.g. histogram equalization) on only </a:t>
            </a:r>
            <a:r>
              <a:rPr lang="en-US" altLang="ja-JP" b="1" dirty="0" smtClean="0">
                <a:ea typeface="MS PGothic" panose="020B0600070205080204" pitchFamily="34" charset="-128"/>
              </a:rPr>
              <a:t>intensity</a:t>
            </a:r>
            <a:r>
              <a:rPr lang="en-US" altLang="ja-JP" b="1" i="1" dirty="0" smtClean="0">
                <a:ea typeface="MS PGothic" panose="020B0600070205080204" pitchFamily="34" charset="-128"/>
              </a:rPr>
              <a:t> </a:t>
            </a:r>
            <a:r>
              <a:rPr lang="en-US" altLang="ja-JP" dirty="0" smtClean="0">
                <a:ea typeface="MS PGothic" panose="020B0600070205080204" pitchFamily="34" charset="-128"/>
              </a:rPr>
              <a:t>component.</a:t>
            </a:r>
          </a:p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Processing on </a:t>
            </a:r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matrix leads to color distortion.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5334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618315-B1AD-4718-9539-1BC0B04B396B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Definition of Color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Physical aspects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color is a part of magnetic spectrum of visible light.</a:t>
            </a:r>
          </a:p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Perceptual aspects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amount made up by varying R, G and B colors.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cone cells in human eyes detecting color (one for each R, G and B color)</a:t>
            </a:r>
          </a:p>
          <a:p>
            <a:pPr lvl="1" eaLnBrk="1" hangingPunct="1"/>
            <a:r>
              <a:rPr lang="en-US" altLang="ja-JP" smtClean="0">
                <a:ea typeface="MS PGothic" panose="020B0600070205080204" pitchFamily="34" charset="-128"/>
              </a:rPr>
              <a:t>R, G, B = primary color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51137"/>
            <a:ext cx="487363" cy="487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9210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4F9E1A-629C-49C4-865E-D80CAA6AEB9C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Histogram Equalization on </a:t>
            </a:r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endParaRPr lang="en-US" altLang="ja-JP" dirty="0" smtClean="0">
              <a:ea typeface="MS PGothic" panose="020B0600070205080204" pitchFamily="34" charset="-128"/>
            </a:endParaRPr>
          </a:p>
        </p:txBody>
      </p:sp>
      <p:pic>
        <p:nvPicPr>
          <p:cNvPr id="22532" name="Picture 4" descr="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600200"/>
            <a:ext cx="63531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2362200" y="4419600"/>
            <a:ext cx="1436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>
                <a:latin typeface="Arial" panose="020B0604020202020204" pitchFamily="34" charset="0"/>
              </a:rPr>
              <a:t>BEFORE</a:t>
            </a:r>
          </a:p>
        </p:txBody>
      </p:sp>
      <p:sp>
        <p:nvSpPr>
          <p:cNvPr id="22535" name="Text Box 7"/>
          <p:cNvSpPr txBox="1">
            <a:spLocks noChangeArrowheads="1"/>
          </p:cNvSpPr>
          <p:nvPr/>
        </p:nvSpPr>
        <p:spPr bwMode="auto">
          <a:xfrm>
            <a:off x="5562600" y="4419600"/>
            <a:ext cx="1182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>
                <a:latin typeface="Arial" panose="020B0604020202020204" pitchFamily="34" charset="0"/>
              </a:rPr>
              <a:t>AFTER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457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1870D3-6433-457C-91C1-E99CD7859C02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Spatial Filtering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Blurring: any are fine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average filter on </a:t>
            </a:r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components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average filter on intensity(Y) components</a:t>
            </a:r>
          </a:p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High-pass filter (E.g. </a:t>
            </a:r>
            <a:r>
              <a:rPr lang="en-US" altLang="ja-JP" dirty="0" err="1" smtClean="0">
                <a:ea typeface="MS PGothic" panose="020B0600070205080204" pitchFamily="34" charset="-128"/>
              </a:rPr>
              <a:t>unsharp</a:t>
            </a:r>
            <a:r>
              <a:rPr lang="en-US" altLang="ja-JP" dirty="0" smtClean="0">
                <a:ea typeface="MS PGothic" panose="020B0600070205080204" pitchFamily="34" charset="-128"/>
              </a:rPr>
              <a:t>)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process on intensity components</a:t>
            </a:r>
          </a:p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General: work on intensity components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36945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462C42-BD6E-47D0-BD93-468709CAE449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Smoothed Lena</a:t>
            </a:r>
          </a:p>
        </p:txBody>
      </p:sp>
      <p:pic>
        <p:nvPicPr>
          <p:cNvPr id="2458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76375"/>
            <a:ext cx="8229600" cy="3905250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729" y="3587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32E0CD-9FA9-4A54-9E8F-8A60E3E4F7D2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Noise Reduction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Depended on where noise is generated.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generated in </a:t>
            </a:r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spaces: reduce noise in </a:t>
            </a:r>
            <a:r>
              <a:rPr lang="en-US" altLang="ja-JP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matrix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generated in brightness space: reduce noise in intensity (Y) components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587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DE69FC-4753-4B76-BC0E-52EE0EDE8A3E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Edge Detection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Use edge detection on intensity component only</a:t>
            </a:r>
          </a:p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Use edge detection on R, G and B components separately and join the result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912" y="457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4800600" cy="1143000"/>
          </a:xfrm>
        </p:spPr>
        <p:txBody>
          <a:bodyPr/>
          <a:lstStyle/>
          <a:p>
            <a:r>
              <a:rPr lang="en-US" smtClean="0"/>
              <a:t>Rods and Cons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534400" cy="326231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000" dirty="0" smtClean="0"/>
              <a:t>Humans normally have </a:t>
            </a:r>
            <a:r>
              <a:rPr lang="en-US" sz="2000" b="1" u="sng" dirty="0" smtClean="0"/>
              <a:t>three types of cones</a:t>
            </a:r>
            <a:r>
              <a:rPr lang="en-US" sz="2000" dirty="0" smtClean="0"/>
              <a:t> </a:t>
            </a:r>
          </a:p>
          <a:p>
            <a:pPr>
              <a:defRPr/>
            </a:pPr>
            <a:r>
              <a:rPr lang="en-US" sz="2000" dirty="0" smtClean="0"/>
              <a:t>The first responds the most to light of long                                      wavelengths, peaking at about 560 nm ; this type is sometimes designated </a:t>
            </a:r>
            <a:r>
              <a:rPr lang="en-US" sz="2000" b="1" dirty="0" smtClean="0"/>
              <a:t>L</a:t>
            </a:r>
            <a:r>
              <a:rPr lang="en-US" sz="2000" dirty="0" smtClean="0"/>
              <a:t> for long. </a:t>
            </a:r>
          </a:p>
          <a:p>
            <a:pPr>
              <a:defRPr/>
            </a:pPr>
            <a:r>
              <a:rPr lang="en-US" sz="2000" dirty="0" smtClean="0"/>
              <a:t>The second type responds the most to light of medium-wavelength, peaking at 530 nm, and is abbreviated </a:t>
            </a:r>
            <a:r>
              <a:rPr lang="en-US" sz="2000" b="1" dirty="0" smtClean="0"/>
              <a:t>M</a:t>
            </a:r>
            <a:r>
              <a:rPr lang="en-US" sz="2000" dirty="0" smtClean="0"/>
              <a:t> for medium. </a:t>
            </a:r>
          </a:p>
          <a:p>
            <a:pPr>
              <a:defRPr/>
            </a:pPr>
            <a:r>
              <a:rPr lang="en-US" sz="2000" dirty="0" smtClean="0"/>
              <a:t>The third type responds the most to short-wavelength light, peaking at 420 nm, and is designated </a:t>
            </a:r>
            <a:r>
              <a:rPr lang="en-US" sz="2000" b="1" dirty="0" smtClean="0"/>
              <a:t>S</a:t>
            </a:r>
            <a:r>
              <a:rPr lang="en-US" sz="2000" dirty="0" smtClean="0"/>
              <a:t> for short. 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smtClean="0"/>
              <a:t>The three types have peak wavelengths near 564–580 nm, 534–545 nm, and 420–440 nm, respectively, depending on the individual.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The difference in the signals received from the three cone types allows the brain to perceive a continuous range of colors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B212E4-9C3F-446A-8B62-9DF790D61474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27653" name="Picture 6" descr="http://www.indiana.edu/~p1013447/images/ret_den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76200"/>
            <a:ext cx="37623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118" y="3278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87047AEA-A346-4BD1-85A2-E5BDC3244F35}" type="slidenum">
              <a:rPr kumimoji="0" lang="en-US" sz="1400">
                <a:latin typeface="Arial" panose="020B0604020202020204" pitchFamily="34" charset="0"/>
              </a:rPr>
              <a:pPr/>
              <a:t>26</a:t>
            </a:fld>
            <a:endParaRPr kumimoji="0" lang="en-US" sz="1400">
              <a:latin typeface="Arial" panose="020B0604020202020204" pitchFamily="34" charset="0"/>
            </a:endParaRPr>
          </a:p>
        </p:txBody>
      </p:sp>
      <p:pic>
        <p:nvPicPr>
          <p:cNvPr id="28677" name="Picture 6" descr="https://www.cis.rit.edu/people/faculty/montag/vandplite/images/chapter_9/morp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800"/>
            <a:ext cx="784225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Cone Details</a:t>
            </a:r>
            <a:endParaRPr lang="en-US" smtClean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Current understanding is that the </a:t>
            </a:r>
            <a:r>
              <a:rPr lang="en-US" sz="2000" smtClean="0">
                <a:solidFill>
                  <a:srgbClr val="FF0000"/>
                </a:solidFill>
              </a:rPr>
              <a:t>6 to 7 million cones </a:t>
            </a:r>
            <a:r>
              <a:rPr lang="en-US" sz="2000" smtClean="0"/>
              <a:t>can be divided into "red" cones (64%), "green" cones (32%), and "blue" cones (2%) based on measured </a:t>
            </a:r>
            <a:r>
              <a:rPr lang="en-US" sz="2000" smtClean="0">
                <a:hlinkClick r:id="rId2"/>
              </a:rPr>
              <a:t>response curves</a:t>
            </a:r>
            <a:r>
              <a:rPr lang="en-US" sz="2000" smtClean="0"/>
              <a:t>. </a:t>
            </a:r>
          </a:p>
          <a:p>
            <a:r>
              <a:rPr lang="en-US" sz="2000" smtClean="0"/>
              <a:t>The green and red cones are concentrated in the </a:t>
            </a:r>
            <a:r>
              <a:rPr lang="en-US" sz="2000" smtClean="0">
                <a:hlinkClick r:id="rId3"/>
              </a:rPr>
              <a:t>fovea centralis</a:t>
            </a:r>
            <a:r>
              <a:rPr lang="en-US" sz="2000" smtClean="0"/>
              <a:t> . </a:t>
            </a:r>
          </a:p>
          <a:p>
            <a:endParaRPr lang="en-US" sz="2000" smtClean="0"/>
          </a:p>
          <a:p>
            <a:r>
              <a:rPr lang="en-US" sz="2000" smtClean="0"/>
              <a:t>The "blue" cones have the highest sensitivity and are mostly found outside the fovea, leading to some distinctions in the eye's </a:t>
            </a:r>
            <a:r>
              <a:rPr lang="en-US" sz="2000" smtClean="0">
                <a:hlinkClick r:id="rId4"/>
              </a:rPr>
              <a:t>blue perception</a:t>
            </a:r>
            <a:r>
              <a:rPr lang="en-US" sz="2000" smtClean="0"/>
              <a:t>.</a:t>
            </a:r>
          </a:p>
          <a:p>
            <a:endParaRPr lang="en-US" sz="2000" smtClean="0"/>
          </a:p>
          <a:p>
            <a:r>
              <a:rPr lang="en-US" sz="2000" smtClean="0"/>
              <a:t>The cones are less sensitive to light than the </a:t>
            </a:r>
            <a:r>
              <a:rPr lang="en-US" sz="2000" smtClean="0">
                <a:hlinkClick r:id="rId5"/>
              </a:rPr>
              <a:t>rods</a:t>
            </a:r>
            <a:r>
              <a:rPr lang="en-US" sz="2000" smtClean="0"/>
              <a:t>, as shown a typical </a:t>
            </a:r>
            <a:r>
              <a:rPr lang="en-US" sz="2000" smtClean="0">
                <a:hlinkClick r:id="rId6"/>
              </a:rPr>
              <a:t>day-night comparison</a:t>
            </a:r>
            <a:r>
              <a:rPr lang="en-US" sz="2000" smtClean="0"/>
              <a:t>. The daylight vision (cone vision) adapts much more rapidly to changing light levels, adjusting to a change like coming indoors out of sunlight in a few seconds. </a:t>
            </a: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C436946-3744-4E92-9786-4EF2941C0EC4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Rod Details</a:t>
            </a:r>
            <a:br>
              <a:rPr lang="en-US" b="1" smtClean="0"/>
            </a:br>
            <a:endParaRPr 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r>
              <a:rPr lang="en-US" sz="2000" smtClean="0"/>
              <a:t>The </a:t>
            </a:r>
            <a:r>
              <a:rPr lang="en-US" sz="2000" smtClean="0">
                <a:hlinkClick r:id="rId2"/>
              </a:rPr>
              <a:t>rods</a:t>
            </a:r>
            <a:r>
              <a:rPr lang="en-US" sz="2000" smtClean="0"/>
              <a:t> are the most numerous of the </a:t>
            </a:r>
            <a:r>
              <a:rPr lang="en-US" sz="2000" smtClean="0">
                <a:hlinkClick r:id="rId2"/>
              </a:rPr>
              <a:t>photoreceptors</a:t>
            </a:r>
            <a:r>
              <a:rPr lang="en-US" sz="2000" smtClean="0"/>
              <a:t>, some </a:t>
            </a:r>
            <a:r>
              <a:rPr lang="en-US" sz="2000" smtClean="0">
                <a:solidFill>
                  <a:srgbClr val="FF0000"/>
                </a:solidFill>
              </a:rPr>
              <a:t>120 million</a:t>
            </a:r>
            <a:r>
              <a:rPr lang="en-US" sz="2000" smtClean="0"/>
              <a:t>, and are the more sensitive than the </a:t>
            </a:r>
            <a:r>
              <a:rPr lang="en-US" sz="2000" smtClean="0">
                <a:hlinkClick r:id="rId3"/>
              </a:rPr>
              <a:t>cones</a:t>
            </a:r>
            <a:r>
              <a:rPr lang="en-US" sz="2000" smtClean="0"/>
              <a:t>. However, they are not sensitive to color. They are responsible for our dark-adapted, or </a:t>
            </a:r>
            <a:r>
              <a:rPr lang="en-US" sz="2000" smtClean="0">
                <a:hlinkClick r:id="rId4"/>
              </a:rPr>
              <a:t>scotopic</a:t>
            </a:r>
            <a:r>
              <a:rPr lang="en-US" sz="2000" smtClean="0"/>
              <a:t>, vision. The rods are incredibly efficient photoreceptors. More than one thousand times as sensitive as the cones, they can reportedly be triggered by individual </a:t>
            </a:r>
            <a:r>
              <a:rPr lang="en-US" sz="2000" smtClean="0">
                <a:hlinkClick r:id="rId5"/>
              </a:rPr>
              <a:t>photons</a:t>
            </a:r>
            <a:r>
              <a:rPr lang="en-US" sz="2000" smtClean="0"/>
              <a:t> under optimal conditions. </a:t>
            </a:r>
          </a:p>
          <a:p>
            <a:r>
              <a:rPr lang="en-US" sz="2000" smtClean="0"/>
              <a:t>The optimum dark-adapted vision is obtained only after a considerable period of darkness, say 30 minutes or longer, because the rod adaption process is much slower than that of the cones.</a:t>
            </a:r>
          </a:p>
          <a:p>
            <a:endParaRPr lang="en-US" sz="2000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E7E464-E086-42E9-8969-4D1555E95306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sz="1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269E27-F63F-423F-BAA0-E2E9E13131C6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Primary and Secondary Colors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Primary colors: the color consist of 1 primary color</a:t>
            </a:r>
          </a:p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Secondary colors: the color consist of 2 primary colors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72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463A73-214C-47B1-B844-300DB4459FA1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Primary and Secondary Colors (2)</a:t>
            </a:r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57625" y="1447800"/>
            <a:ext cx="5283200" cy="5172075"/>
          </a:xfrm>
          <a:noFill/>
        </p:spPr>
      </p:pic>
      <p:sp>
        <p:nvSpPr>
          <p:cNvPr id="6149" name="Rectangle 1"/>
          <p:cNvSpPr>
            <a:spLocks noChangeArrowheads="1"/>
          </p:cNvSpPr>
          <p:nvPr/>
        </p:nvSpPr>
        <p:spPr bwMode="auto">
          <a:xfrm>
            <a:off x="304800" y="1376363"/>
            <a:ext cx="2495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2B2B2B"/>
                </a:solidFill>
                <a:latin typeface="Lato"/>
              </a:rPr>
              <a:t>two color models</a:t>
            </a:r>
            <a:endParaRPr lang="en-US"/>
          </a:p>
        </p:txBody>
      </p:sp>
      <p:sp>
        <p:nvSpPr>
          <p:cNvPr id="6150" name="Rectangle 2"/>
          <p:cNvSpPr>
            <a:spLocks noChangeArrowheads="1"/>
          </p:cNvSpPr>
          <p:nvPr/>
        </p:nvSpPr>
        <p:spPr bwMode="auto">
          <a:xfrm>
            <a:off x="76200" y="1947863"/>
            <a:ext cx="50292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buFont typeface="Times New Roman" panose="02020603050405020304" pitchFamily="18" charset="0"/>
              <a:buAutoNum type="arabicPeriod"/>
            </a:pPr>
            <a:r>
              <a:rPr lang="en-US" sz="2000" dirty="0">
                <a:solidFill>
                  <a:srgbClr val="2B2B2B"/>
                </a:solidFill>
                <a:latin typeface="inherit"/>
              </a:rPr>
              <a:t>Light Color Primaries (Red, Green, Blue)</a:t>
            </a:r>
          </a:p>
          <a:p>
            <a:pPr>
              <a:buFont typeface="Times New Roman" panose="02020603050405020304" pitchFamily="18" charset="0"/>
              <a:buAutoNum type="arabicPeriod"/>
            </a:pPr>
            <a:r>
              <a:rPr lang="en-US" sz="2000" dirty="0">
                <a:solidFill>
                  <a:srgbClr val="2B2B2B"/>
                </a:solidFill>
                <a:latin typeface="inherit"/>
              </a:rPr>
              <a:t>Pigment Color Primaries (Cyan, Magenta, Yellow)  (CMYK</a:t>
            </a:r>
            <a:r>
              <a:rPr lang="en-US" sz="2000" dirty="0" smtClean="0">
                <a:solidFill>
                  <a:srgbClr val="2B2B2B"/>
                </a:solidFill>
                <a:latin typeface="inherit"/>
              </a:rPr>
              <a:t>)</a:t>
            </a:r>
            <a:endParaRPr lang="en-US" sz="2000" dirty="0">
              <a:solidFill>
                <a:srgbClr val="2B2B2B"/>
              </a:solidFill>
              <a:latin typeface="inherit"/>
            </a:endParaRP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518" y="3952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B06BA1-166D-4583-B54E-EFDB76F31FF0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anose="020B0600070205080204" pitchFamily="34" charset="-128"/>
              </a:rPr>
              <a:t>Color Model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A.k.a. color space, color system</a:t>
            </a:r>
          </a:p>
          <a:p>
            <a:pPr eaLnBrk="1" hangingPunct="1"/>
            <a:r>
              <a:rPr lang="en-US" dirty="0" smtClean="0"/>
              <a:t>Specify a color as a point in some standard coordinate</a:t>
            </a:r>
            <a:endParaRPr lang="en-US" altLang="ja-JP" dirty="0" smtClean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ja-JP" dirty="0" smtClean="0">
                <a:ea typeface="MS PGothic" panose="020B0600070205080204" pitchFamily="34" charset="-128"/>
              </a:rPr>
              <a:t>Popular color models:</a:t>
            </a:r>
          </a:p>
          <a:p>
            <a:pPr lvl="1" eaLnBrk="1" hangingPunct="1"/>
            <a:r>
              <a:rPr lang="en-US" altLang="ja-JP" b="1" dirty="0" err="1" smtClean="0">
                <a:ea typeface="MS PGothic" panose="020B0600070205080204" pitchFamily="34" charset="-128"/>
              </a:rPr>
              <a:t>RGB</a:t>
            </a:r>
            <a:r>
              <a:rPr lang="en-US" altLang="ja-JP" dirty="0" smtClean="0">
                <a:ea typeface="MS PGothic" panose="020B0600070205080204" pitchFamily="34" charset="-128"/>
              </a:rPr>
              <a:t> color models</a:t>
            </a:r>
          </a:p>
          <a:p>
            <a:pPr lvl="1" eaLnBrk="1" hangingPunct="1"/>
            <a:r>
              <a:rPr lang="en-US" altLang="ja-JP" b="1" dirty="0" err="1" smtClean="0">
                <a:ea typeface="MS PGothic" panose="020B0600070205080204" pitchFamily="34" charset="-128"/>
              </a:rPr>
              <a:t>HSV</a:t>
            </a:r>
            <a:r>
              <a:rPr lang="en-US" altLang="ja-JP" dirty="0" smtClean="0">
                <a:ea typeface="MS PGothic" panose="020B0600070205080204" pitchFamily="34" charset="-128"/>
              </a:rPr>
              <a:t> color models</a:t>
            </a:r>
          </a:p>
          <a:p>
            <a:pPr lvl="1" eaLnBrk="1" hangingPunct="1"/>
            <a:r>
              <a:rPr lang="en-US" altLang="ja-JP" b="1" dirty="0" err="1" smtClean="0">
                <a:ea typeface="MS PGothic" panose="020B0600070205080204" pitchFamily="34" charset="-128"/>
              </a:rPr>
              <a:t>YIQ</a:t>
            </a:r>
            <a:r>
              <a:rPr lang="en-US" altLang="ja-JP" dirty="0" smtClean="0">
                <a:ea typeface="MS PGothic" panose="020B0600070205080204" pitchFamily="34" charset="-128"/>
              </a:rPr>
              <a:t> color models (NTSC standard)</a:t>
            </a:r>
          </a:p>
          <a:p>
            <a:pPr lvl="1" eaLnBrk="1" hangingPunct="1"/>
            <a:r>
              <a:rPr lang="en-US" altLang="ja-JP" dirty="0" smtClean="0">
                <a:ea typeface="MS PGothic" panose="020B0600070205080204" pitchFamily="34" charset="-128"/>
              </a:rPr>
              <a:t>LUV and LAB color models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18" y="16625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C7276C-3087-47B9-A07D-E2C9CB691D46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RGB</a:t>
            </a:r>
            <a:r>
              <a:rPr lang="en-US" dirty="0" smtClean="0"/>
              <a:t> Color Model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Cartesian coordinate system</a:t>
            </a:r>
          </a:p>
          <a:p>
            <a:pPr eaLnBrk="1" hangingPunct="1"/>
            <a:r>
              <a:rPr lang="en-US" smtClean="0"/>
              <a:t>Stand for RED, GREEN and BLUE color</a:t>
            </a:r>
          </a:p>
          <a:p>
            <a:pPr eaLnBrk="1" hangingPunct="1"/>
            <a:endParaRPr lang="en-US" smtClean="0"/>
          </a:p>
        </p:txBody>
      </p:sp>
      <p:pic>
        <p:nvPicPr>
          <p:cNvPr id="8197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5450" y="3048000"/>
            <a:ext cx="5753100" cy="3101975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5334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38A131-3A2C-498F-9ABD-1C54136F1361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Pixel Depth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Pixel depth: #bit represented RGB image</a:t>
            </a:r>
          </a:p>
          <a:p>
            <a:pPr lvl="1" eaLnBrk="1" hangingPunct="1"/>
            <a:r>
              <a:rPr lang="en-US" smtClean="0"/>
              <a:t>E.g. 24-bit RGB color image: 8-bit for each color. Able to represent (2</a:t>
            </a:r>
            <a:r>
              <a:rPr lang="en-US" baseline="30000" smtClean="0"/>
              <a:t>8</a:t>
            </a:r>
            <a:r>
              <a:rPr lang="en-US" smtClean="0"/>
              <a:t>)</a:t>
            </a:r>
            <a:r>
              <a:rPr lang="en-US" baseline="30000" smtClean="0"/>
              <a:t>3</a:t>
            </a:r>
            <a:r>
              <a:rPr lang="en-US" smtClean="0"/>
              <a:t> color</a:t>
            </a:r>
          </a:p>
          <a:p>
            <a:pPr eaLnBrk="1" hangingPunct="1"/>
            <a:r>
              <a:rPr lang="en-US" smtClean="0"/>
              <a:t>Full-color image = 24-bit RGB color image</a:t>
            </a:r>
          </a:p>
          <a:p>
            <a:pPr eaLnBrk="1" hangingPunct="1"/>
            <a:endParaRPr lang="en-US" smtClean="0"/>
          </a:p>
        </p:txBody>
      </p:sp>
      <p:pic>
        <p:nvPicPr>
          <p:cNvPr id="9221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2150" y="3886200"/>
            <a:ext cx="5219700" cy="2066925"/>
          </a:xfrm>
          <a:noFill/>
        </p:spPr>
      </p:pic>
      <p:sp>
        <p:nvSpPr>
          <p:cNvPr id="9222" name="Text Box 9"/>
          <p:cNvSpPr txBox="1">
            <a:spLocks noChangeArrowheads="1"/>
          </p:cNvSpPr>
          <p:nvPr/>
        </p:nvSpPr>
        <p:spPr bwMode="auto">
          <a:xfrm>
            <a:off x="742950" y="6491288"/>
            <a:ext cx="8401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/>
              <a:t>R.C. Gonzalez and R.E. Woods, “Digital Image Processing”, 2</a:t>
            </a:r>
            <a:r>
              <a:rPr lang="en-US" sz="1800" baseline="30000"/>
              <a:t>nd</a:t>
            </a:r>
            <a:r>
              <a:rPr lang="en-US" sz="1800"/>
              <a:t> Ed., Prentice Hall, 2002.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30170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D41EE-7F93-49F2-B2D2-00F5CFFBFD21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Safe </a:t>
            </a:r>
            <a:r>
              <a:rPr lang="en-US" dirty="0" err="1" smtClean="0"/>
              <a:t>RGB</a:t>
            </a:r>
            <a:r>
              <a:rPr lang="en-US" dirty="0" smtClean="0"/>
              <a:t> Colors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A.k.a all-system-safe colors, safe Web colors, safe browser color</a:t>
            </a:r>
          </a:p>
          <a:p>
            <a:pPr eaLnBrk="1" hangingPunct="1"/>
            <a:r>
              <a:rPr lang="en-US" smtClean="0"/>
              <a:t>Set of the color that are likely to be reproduced color independent of the hardware</a:t>
            </a:r>
          </a:p>
          <a:p>
            <a:pPr eaLnBrk="1" hangingPunct="1"/>
            <a:r>
              <a:rPr lang="en-US" smtClean="0"/>
              <a:t>Set of 216 colors (the other 40 are reproduced differently by various systems)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7463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721F18-E90E-4E0B-ABE9-FD8320423B22}" type="slidenum">
              <a:rPr lang="en-US" sz="140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sz="1400">
              <a:latin typeface="Arial" panose="020B0604020202020204" pitchFamily="34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Safe Color Diagram and Cube</a:t>
            </a:r>
          </a:p>
        </p:txBody>
      </p:sp>
      <p:pic>
        <p:nvPicPr>
          <p:cNvPr id="1126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2743200"/>
            <a:ext cx="4953000" cy="1984375"/>
          </a:xfrm>
          <a:noFill/>
        </p:spPr>
      </p:pic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3976688" y="5791200"/>
            <a:ext cx="5167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sz="2400">
                <a:latin typeface="Arial" panose="020B0604020202020204" pitchFamily="34" charset="0"/>
              </a:rPr>
              <a:t>Color only on the surface of the cube</a:t>
            </a:r>
          </a:p>
        </p:txBody>
      </p:sp>
      <p:pic>
        <p:nvPicPr>
          <p:cNvPr id="11270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98613"/>
            <a:ext cx="5410200" cy="3463925"/>
          </a:xfrm>
          <a:noFill/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32744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Times New Roman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647</Words>
  <Application>Microsoft Office PowerPoint</Application>
  <PresentationFormat>On-screen Show (4:3)</PresentationFormat>
  <Paragraphs>141</Paragraphs>
  <Slides>28</Slides>
  <Notes>0</Notes>
  <HiddenSlides>0</HiddenSlides>
  <MMClips>26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 Unicode MS</vt:lpstr>
      <vt:lpstr>MS PGothic</vt:lpstr>
      <vt:lpstr>MS PGothic</vt:lpstr>
      <vt:lpstr>MS PMincho</vt:lpstr>
      <vt:lpstr>Arial</vt:lpstr>
      <vt:lpstr>inherit</vt:lpstr>
      <vt:lpstr>Lato</vt:lpstr>
      <vt:lpstr>Symbol</vt:lpstr>
      <vt:lpstr>Times New Roman</vt:lpstr>
      <vt:lpstr>Wingdings</vt:lpstr>
      <vt:lpstr>1_Default Design</vt:lpstr>
      <vt:lpstr>数式</vt:lpstr>
      <vt:lpstr>Color Processing</vt:lpstr>
      <vt:lpstr>Definition of Color</vt:lpstr>
      <vt:lpstr>Primary and Secondary Colors</vt:lpstr>
      <vt:lpstr>Primary and Secondary Colors (2)</vt:lpstr>
      <vt:lpstr>Color Model</vt:lpstr>
      <vt:lpstr>RGB Color Model</vt:lpstr>
      <vt:lpstr>Pixel Depth</vt:lpstr>
      <vt:lpstr>Safe RGB Colors</vt:lpstr>
      <vt:lpstr>Safe Color Diagram and Cube</vt:lpstr>
      <vt:lpstr>HSV(HSI) Color Model</vt:lpstr>
      <vt:lpstr>HSV Color Space</vt:lpstr>
      <vt:lpstr>HSV  RGB </vt:lpstr>
      <vt:lpstr>HSV: MATLAB Command</vt:lpstr>
      <vt:lpstr>Converting HSV to RGB in opencv</vt:lpstr>
      <vt:lpstr>RGB Image VS HSV Image</vt:lpstr>
      <vt:lpstr>YIQ Color Space</vt:lpstr>
      <vt:lpstr>RGB Image VS YIQ Image</vt:lpstr>
      <vt:lpstr>Computer Structure</vt:lpstr>
      <vt:lpstr>Contrast Enhancement</vt:lpstr>
      <vt:lpstr>Histogram Equalization on RGB</vt:lpstr>
      <vt:lpstr>Spatial Filtering</vt:lpstr>
      <vt:lpstr>Smoothed Lena</vt:lpstr>
      <vt:lpstr>Noise Reduction</vt:lpstr>
      <vt:lpstr>Edge Detection</vt:lpstr>
      <vt:lpstr>Rods and Cons</vt:lpstr>
      <vt:lpstr>PowerPoint Presentation</vt:lpstr>
      <vt:lpstr>Cone Details</vt:lpstr>
      <vt:lpstr>Rod Details 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Processing</dc:title>
  <dc:creator>Supatana</dc:creator>
  <cp:lastModifiedBy>Microsoft account</cp:lastModifiedBy>
  <cp:revision>41</cp:revision>
  <dcterms:created xsi:type="dcterms:W3CDTF">2006-09-09T09:22:05Z</dcterms:created>
  <dcterms:modified xsi:type="dcterms:W3CDTF">2021-05-10T09:56:15Z</dcterms:modified>
</cp:coreProperties>
</file>